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Inconsolata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Inconsolata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font" Target="fonts/Inconsolata-regular.fnt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f874602d1_0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f874602d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874602d1_0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874602d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f7fb58dd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f7fb58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874602d1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f874602d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f874602d1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f874602d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f874602d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f874602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f874602d1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f874602d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f874602d1_0_1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f874602d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f874602d1_0_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f874602d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f874602d1_0_1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f874602d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f874602d1_0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f874602d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f874602d1_0_1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f874602d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f874602d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f874602d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f874602d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f874602d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f874602d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f874602d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f874602d1_0_1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f874602d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f874602d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f874602d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f874602d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f874602d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f874602d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f874602d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f874602d1_0_2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f874602d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f874602d1_0_2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f874602d1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f874602d1_0_2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f874602d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f7fb58dd6_1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f7fb58dd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f874602d1_0_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f874602d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f874602d1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f874602d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f7fb58dd6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f7fb58dd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f7fb58dd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f7fb58dd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f7fb58dd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f7fb58dd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f7fb58dd6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f7fb58dd6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f874602d1_0_2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f874602d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874602d1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874602d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f7fb58dd6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f7fb58dd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f7fb58dd6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f7fb58dd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f7fb58dd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f7fb58dd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f7fb58dd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f7fb58dd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f7fb58dd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f7fb58dd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f7fb58dd6_1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f7fb58dd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f7fb58dd6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f7fb58dd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f7fb58dd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f7fb58dd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f7fb58dd6_1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f7fb58dd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f7fb58dd6_1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f7fb58dd6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f7fb58dd6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f7fb58dd6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f874602d1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f874602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f7fb58dd6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f7fb58dd6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f7fb58dd6_1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f7fb58dd6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f7fb58dd6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f7fb58dd6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f7fb58dd6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f7fb58dd6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f7fb58dd6_2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f7fb58dd6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f7fb58dd6_2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f7fb58dd6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f84f385b1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f84f385b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f7fb58dd6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f7fb58dd6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f874602d1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f874602d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f7fb58dd6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f7fb58dd6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f7fb58dd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f7fb58dd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f7fb58dd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f7fb58dd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f7fb58dd6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f7fb58dd6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f7fb58dd6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f7fb58dd6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f7fb58dd6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f7fb58dd6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f7fb58dd6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f7fb58dd6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f7fb58dd6_1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f7fb58dd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f7fb58dd6_4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6f7fb58dd6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f7fb58dd6_4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f7fb58dd6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f874602d1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f874602d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f7fb58dd6_4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f7fb58dd6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f7fb58dd6_4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f7fb58dd6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f7fb58dd6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f7fb58dd6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f7fb58dd6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f7fb58dd6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f7fb58dd6_4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6f7fb58dd6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f8c3bc2e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f8c3bc2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f874602d1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f874602d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f874602d1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f874602d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Relationship Id="rId5" Type="http://schemas.openxmlformats.org/officeDocument/2006/relationships/image" Target="../media/image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7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Relationship Id="rId4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Relationship Id="rId4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6.png"/><Relationship Id="rId4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7.jpg"/><Relationship Id="rId4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digi.ninja/blog/domain_fronting.php" TargetMode="External"/><Relationship Id="rId4" Type="http://schemas.openxmlformats.org/officeDocument/2006/relationships/hyperlink" Target="https://vincentyiu.com/red-team/domain-fronting/domain-fronting-who-am-i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Admins Hate Him!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Local noob bypasses firewall with ONE WEIRD TRICK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555600"/>
            <a:ext cx="6865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Translate the Translation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389600"/>
            <a:ext cx="8511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381100" y="1260400"/>
            <a:ext cx="8152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</a:t>
            </a:r>
            <a:r>
              <a:rPr lang="en">
                <a:solidFill>
                  <a:srgbClr val="6AA84F"/>
                </a:solidFill>
              </a:rPr>
              <a:t>translate.google.com</a:t>
            </a:r>
            <a:r>
              <a:rPr lang="en"/>
              <a:t>/translate?sl=auto&amp;tl=en&amp;u=https%3A%2F%2F</a:t>
            </a:r>
            <a:r>
              <a:rPr lang="en">
                <a:solidFill>
                  <a:srgbClr val="CC0000"/>
                </a:solidFill>
              </a:rPr>
              <a:t>pastebin.com</a:t>
            </a:r>
            <a:r>
              <a:rPr lang="en"/>
              <a:t>%2Fraw%2F6zpJE8fv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50" y="1870602"/>
            <a:ext cx="7421792" cy="29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9650" y="2542421"/>
            <a:ext cx="6469775" cy="329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389600"/>
            <a:ext cx="8511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5584675" y="1544500"/>
            <a:ext cx="4684500" cy="2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German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Dutch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Norwegian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Spanish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1260375" y="2076350"/>
            <a:ext cx="1938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English</a:t>
            </a:r>
            <a:endParaRPr sz="3600"/>
          </a:p>
        </p:txBody>
      </p:sp>
      <p:cxnSp>
        <p:nvCxnSpPr>
          <p:cNvPr id="137" name="Google Shape;137;p23"/>
          <p:cNvCxnSpPr/>
          <p:nvPr/>
        </p:nvCxnSpPr>
        <p:spPr>
          <a:xfrm flipH="1" rot="10800000">
            <a:off x="3169150" y="2487950"/>
            <a:ext cx="1821300" cy="10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555600"/>
            <a:ext cx="6865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Bypass paywalls for news sites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389600"/>
            <a:ext cx="8511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381100" y="1260400"/>
            <a:ext cx="8152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88" y="1311300"/>
            <a:ext cx="6238875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25" y="1334687"/>
            <a:ext cx="6956051" cy="35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ctrTitle"/>
          </p:nvPr>
        </p:nvSpPr>
        <p:spPr>
          <a:xfrm>
            <a:off x="311700" y="1821350"/>
            <a:ext cx="8520600" cy="12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Proxies &amp; VPNs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42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use them*</a:t>
            </a:r>
            <a:endParaRPr/>
          </a:p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265500" y="28270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your own.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easier than you think.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871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850" y="0"/>
            <a:ext cx="48851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529" y="0"/>
            <a:ext cx="48717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40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25" y="835025"/>
            <a:ext cx="8839200" cy="3772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00" y="2054475"/>
            <a:ext cx="676275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538" y="1410538"/>
            <a:ext cx="61817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425" y="315938"/>
            <a:ext cx="53721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1500" y="2054475"/>
            <a:ext cx="7001000" cy="20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0" y="230300"/>
            <a:ext cx="5894499" cy="47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ctrTitle"/>
          </p:nvPr>
        </p:nvSpPr>
        <p:spPr>
          <a:xfrm>
            <a:off x="311700" y="1435225"/>
            <a:ext cx="8520600" cy="19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High Reputation Domains &amp; IPs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8185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574" y="166950"/>
            <a:ext cx="1845817" cy="212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32"/>
          <p:cNvCxnSpPr/>
          <p:nvPr/>
        </p:nvCxnSpPr>
        <p:spPr>
          <a:xfrm flipH="1" rot="10800000">
            <a:off x="5210100" y="1185900"/>
            <a:ext cx="1419300" cy="1839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32"/>
          <p:cNvSpPr txBox="1"/>
          <p:nvPr/>
        </p:nvSpPr>
        <p:spPr>
          <a:xfrm>
            <a:off x="183675" y="298675"/>
            <a:ext cx="4823100" cy="4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k@X1 ~ »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curl </a:t>
            </a:r>
            <a:r>
              <a:rPr lang="en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ip-ranges.amazonaws.com/ip-ranges.json</a:t>
            </a: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</a:t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"syncToken": "1571956989",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"createDate": "2019-10-24-22-43-09",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"prefixes": [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	{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	"ip_prefix": "13.248.118.0/24",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	"region": "eu-west-1",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	"service": "AMAZON"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	},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	{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	"ip_prefix": "18.208.0.0/13",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	"region": "us-east-1",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	"service": "AMAZON"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	},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	{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	"ip_prefix": "52.95.245.0/24",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	"region": "us-east-1",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	"service": "AMAZON"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	},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	{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3975950" y="2571750"/>
            <a:ext cx="4600200" cy="22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k@X1 ~ $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curl </a:t>
            </a:r>
            <a:r>
              <a:rPr lang="en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ipinfo.io/13.248.118.4</a:t>
            </a:r>
            <a:endParaRPr>
              <a:solidFill>
                <a:srgbClr val="0B5394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"ip": "13.248.118.4",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"city": "Dublin",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"region": "Leinster",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"country": "IE",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"loc": "53.3331,-6.2489",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"postal": "D02",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"timezone": "Europe/Dublin"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}%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98" name="Google Shape;198;p32"/>
          <p:cNvCxnSpPr/>
          <p:nvPr/>
        </p:nvCxnSpPr>
        <p:spPr>
          <a:xfrm>
            <a:off x="2875025" y="1812675"/>
            <a:ext cx="2124600" cy="1248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0773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662" y="0"/>
            <a:ext cx="9131776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33"/>
          <p:cNvCxnSpPr/>
          <p:nvPr/>
        </p:nvCxnSpPr>
        <p:spPr>
          <a:xfrm flipH="1" rot="10800000">
            <a:off x="1325950" y="2324000"/>
            <a:ext cx="3344100" cy="12240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33"/>
          <p:cNvSpPr/>
          <p:nvPr/>
        </p:nvSpPr>
        <p:spPr>
          <a:xfrm>
            <a:off x="4822950" y="2848600"/>
            <a:ext cx="1836000" cy="24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75" y="152400"/>
            <a:ext cx="36514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052" y="152400"/>
            <a:ext cx="36067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25" y="283500"/>
            <a:ext cx="8357800" cy="4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6025" y="-2039875"/>
            <a:ext cx="6338325" cy="704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450" y="152400"/>
            <a:ext cx="4629150" cy="24819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6"/>
          <p:cNvCxnSpPr/>
          <p:nvPr/>
        </p:nvCxnSpPr>
        <p:spPr>
          <a:xfrm>
            <a:off x="2564475" y="3642700"/>
            <a:ext cx="15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" name="Google Shape;22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150" y="1978073"/>
            <a:ext cx="3458250" cy="28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/>
        </p:nvSpPr>
        <p:spPr>
          <a:xfrm>
            <a:off x="2771975" y="3267325"/>
            <a:ext cx="1770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</a:rPr>
              <a:t>join our botnet</a:t>
            </a:r>
            <a:endParaRPr sz="1200">
              <a:solidFill>
                <a:srgbClr val="CC0000"/>
              </a:solidFill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76850" y="-141975"/>
            <a:ext cx="9805600" cy="47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ctrTitle"/>
          </p:nvPr>
        </p:nvSpPr>
        <p:spPr>
          <a:xfrm>
            <a:off x="311700" y="1821350"/>
            <a:ext cx="8520600" cy="12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SSH Tunneling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855"/>
            <a:ext cx="9143999" cy="264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/>
        </p:nvSpPr>
        <p:spPr>
          <a:xfrm>
            <a:off x="488150" y="386125"/>
            <a:ext cx="7875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nconsolata"/>
                <a:ea typeface="Inconsolata"/>
                <a:cs typeface="Inconsolata"/>
                <a:sym typeface="Inconsolata"/>
              </a:rPr>
              <a:t>ssh -D </a:t>
            </a:r>
            <a:r>
              <a:rPr lang="en" sz="3000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9001 </a:t>
            </a:r>
            <a:r>
              <a:rPr lang="en" sz="3000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projectpull.org</a:t>
            </a:r>
            <a:endParaRPr sz="30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325"/>
            <a:ext cx="83534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/>
          <p:nvPr/>
        </p:nvSpPr>
        <p:spPr>
          <a:xfrm>
            <a:off x="5194500" y="3657275"/>
            <a:ext cx="1588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projectpull.org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016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/>
        </p:nvSpPr>
        <p:spPr>
          <a:xfrm>
            <a:off x="1912725" y="1788850"/>
            <a:ext cx="8814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D9001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252" name="Google Shape;252;p40"/>
          <p:cNvSpPr txBox="1"/>
          <p:nvPr/>
        </p:nvSpPr>
        <p:spPr>
          <a:xfrm>
            <a:off x="2917950" y="2528050"/>
            <a:ext cx="8814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9001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051" y="152400"/>
            <a:ext cx="3989950" cy="31505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40"/>
          <p:cNvCxnSpPr/>
          <p:nvPr/>
        </p:nvCxnSpPr>
        <p:spPr>
          <a:xfrm flipH="1" rot="10800000">
            <a:off x="2528050" y="1901525"/>
            <a:ext cx="4560600" cy="80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40"/>
          <p:cNvCxnSpPr/>
          <p:nvPr/>
        </p:nvCxnSpPr>
        <p:spPr>
          <a:xfrm>
            <a:off x="7176150" y="1544500"/>
            <a:ext cx="4737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40"/>
          <p:cNvSpPr txBox="1"/>
          <p:nvPr/>
        </p:nvSpPr>
        <p:spPr>
          <a:xfrm>
            <a:off x="5369350" y="3416850"/>
            <a:ext cx="36720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Protip: Use SSH software that’s already installed + browser extension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No local admin needed!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/>
        </p:nvSpPr>
        <p:spPr>
          <a:xfrm>
            <a:off x="568250" y="641125"/>
            <a:ext cx="66225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k@X1 ~ $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cat ~/.ssh/config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Host </a:t>
            </a:r>
            <a:r>
              <a:rPr lang="en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streissand</a:t>
            </a:r>
            <a:endParaRPr>
              <a:solidFill>
                <a:srgbClr val="0B5394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User       	forward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Port       	443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HostName   	projectpull.org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IdentityFile  ~/.ssh/id_rsa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DynamicForward 9001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568250" y="189425"/>
            <a:ext cx="69504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Protip: Use SSH config files</a:t>
            </a:r>
            <a:endParaRPr sz="2400"/>
          </a:p>
        </p:txBody>
      </p:sp>
      <p:sp>
        <p:nvSpPr>
          <p:cNvPr id="263" name="Google Shape;263;p41"/>
          <p:cNvSpPr txBox="1"/>
          <p:nvPr/>
        </p:nvSpPr>
        <p:spPr>
          <a:xfrm>
            <a:off x="597400" y="2280325"/>
            <a:ext cx="6607800" cy="25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k@X1 ~ $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ssh </a:t>
            </a:r>
            <a:r>
              <a:rPr lang="en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streissand</a:t>
            </a:r>
            <a:endParaRPr>
              <a:solidFill>
                <a:srgbClr val="0B5394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OpenSSH_7.6p1 Ubuntu-4ubuntu0.3, OpenSSL 1.0.2n  7 Dec 2017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debug1: Reading configuration data /home/k/.ssh/config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debug1: /home/k/.ssh/config line 18: Applying options for streisand-iowa-gcp-forward-443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debug1: Reading configuration data /etc/ssh/ssh_config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debug1: /etc/ssh/ssh_config line 19: Applying options for *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debug1: Connecting to 104.198.220.37 [104.198.220.37] port 443.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debug1: Connection established.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Easy bypass tricks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Proxies and VPNs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SSH Tunnels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Alternative protocols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DPI Evasion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Domain Fronting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075" y="2076450"/>
            <a:ext cx="40957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3569250" y="2966200"/>
            <a:ext cx="427800" cy="11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/>
        </p:nvSpPr>
        <p:spPr>
          <a:xfrm>
            <a:off x="568250" y="641125"/>
            <a:ext cx="6622500" cy="4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k@X1 ~ $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proxychains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3C78D8"/>
                </a:solidFill>
                <a:latin typeface="Inconsolata"/>
                <a:ea typeface="Inconsolata"/>
                <a:cs typeface="Inconsolata"/>
                <a:sym typeface="Inconsolata"/>
              </a:rPr>
              <a:t>curl ipinfo.io</a:t>
            </a:r>
            <a:endParaRPr>
              <a:solidFill>
                <a:srgbClr val="3C78D8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ProxyChains-3.1 (http://proxychains.sf.net)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|DNS-request| ipinfo.io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|S-chain|-&lt;&gt;-127.0.0.1:8080-&lt;&gt;&lt;&gt;-4.2.2.2:53-&lt;&gt;&lt;&gt;-OK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|DNS-response| ipinfo.io is 216.239.34.21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|S-chain|-&lt;&gt;-127.0.0.1:8080-&lt;&gt;&lt;&gt;-216.239.34.21:80-&lt;&gt;&lt;&gt;-OK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"ip": "104.198.220.37",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"hostname": "37.220.198.104.bc.googleusercontent.com",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"city": "New York City",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"region": "New York",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"country": "US",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"loc": "40.7143,-74.0060",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"org": "AS15169 Google LLC",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"postal": "10004",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"timezone": "America/New_York",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"readme": "https://ipinfo.io/missingauth"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}%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69" name="Google Shape;269;p42"/>
          <p:cNvSpPr txBox="1"/>
          <p:nvPr/>
        </p:nvSpPr>
        <p:spPr>
          <a:xfrm>
            <a:off x="568250" y="189425"/>
            <a:ext cx="81669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Protip: Use proxychains for specific commands only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/>
        </p:nvSpPr>
        <p:spPr>
          <a:xfrm>
            <a:off x="568250" y="641125"/>
            <a:ext cx="84147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k@X1 ~ $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sshuttle -vr --listen localhost </a:t>
            </a:r>
            <a:r>
              <a:rPr lang="en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root@projectpull.org:22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>
              <a:solidFill>
                <a:srgbClr val="3C78D8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Starting sshuttle proxy.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firewall manager: Starting firewall with Python version 3.6.8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firewall manager: ready method name nat.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IPv6 enabled: False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UDP enabled: False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DNS enabled: False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TCP redirector listening on ('127.0.0.1', 12300).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Starting client with Python version 3.6.8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 : connecting to server...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OpenSSH_7.6p1 Ubuntu-4ubuntu0.3, OpenSSL 1.0.2n  7 Dec 2017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568250" y="189425"/>
            <a:ext cx="6702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Protip: Use sshuttle to tunnel all traffic quickly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/>
        </p:nvSpPr>
        <p:spPr>
          <a:xfrm>
            <a:off x="568250" y="189425"/>
            <a:ext cx="6702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Protip: only tunnel blocked traffic</a:t>
            </a:r>
            <a:endParaRPr sz="2400"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0" y="819950"/>
            <a:ext cx="8773547" cy="42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ctrTitle"/>
          </p:nvPr>
        </p:nvSpPr>
        <p:spPr>
          <a:xfrm>
            <a:off x="311700" y="1821350"/>
            <a:ext cx="8520600" cy="12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Protocols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825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568250" y="809425"/>
            <a:ext cx="8414700" cy="29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k@X1 ~ $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cat </a:t>
            </a:r>
            <a:r>
              <a:rPr lang="en">
                <a:solidFill>
                  <a:srgbClr val="3D85C6"/>
                </a:solidFill>
                <a:latin typeface="Inconsolata"/>
                <a:ea typeface="Inconsolata"/>
                <a:cs typeface="Inconsolata"/>
                <a:sym typeface="Inconsolata"/>
              </a:rPr>
              <a:t>/etc/wireguard/projectpull.conf</a:t>
            </a:r>
            <a:endParaRPr>
              <a:solidFill>
                <a:srgbClr val="3D85C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[Interface]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Address = 10.192.122.2/32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DNS = 10.192.122.1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PrivateKey = UUErDoqPKV5rL7eQlN+kREv2DxIoZF/Ku0zrO7BF838=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[Peer]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PublicKey = Z/yGpYybFwzDVXYz0E3GkGrnPCx8zQXcA4+JQ3eK+3k=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AllowedIPs = 0.0.0.0/0,::/0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Endpoint = 35.230.46.110:51820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97" name="Google Shape;297;p47"/>
          <p:cNvSpPr txBox="1"/>
          <p:nvPr/>
        </p:nvSpPr>
        <p:spPr>
          <a:xfrm>
            <a:off x="568250" y="189425"/>
            <a:ext cx="6702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Wireguard Configuration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325"/>
            <a:ext cx="9143999" cy="407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8"/>
          <p:cNvSpPr txBox="1"/>
          <p:nvPr/>
        </p:nvSpPr>
        <p:spPr>
          <a:xfrm>
            <a:off x="1605800" y="343600"/>
            <a:ext cx="6303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Wireguard Is Fast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/>
        </p:nvSpPr>
        <p:spPr>
          <a:xfrm>
            <a:off x="1605800" y="343600"/>
            <a:ext cx="6303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Wireguard Is Quiet</a:t>
            </a:r>
            <a:endParaRPr sz="2400"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22" y="1484650"/>
            <a:ext cx="6089708" cy="286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9"/>
          <p:cNvCxnSpPr/>
          <p:nvPr/>
        </p:nvCxnSpPr>
        <p:spPr>
          <a:xfrm>
            <a:off x="1640875" y="1339350"/>
            <a:ext cx="5729100" cy="27417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49"/>
          <p:cNvCxnSpPr/>
          <p:nvPr/>
        </p:nvCxnSpPr>
        <p:spPr>
          <a:xfrm flipH="1" rot="10800000">
            <a:off x="1619825" y="1346250"/>
            <a:ext cx="5700900" cy="2861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/>
        </p:nvSpPr>
        <p:spPr>
          <a:xfrm>
            <a:off x="1605800" y="343600"/>
            <a:ext cx="63039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Finding The Longest Connections With Zeek</a:t>
            </a:r>
            <a:endParaRPr sz="2400"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22" y="1484650"/>
            <a:ext cx="6089708" cy="28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46260"/>
            <a:ext cx="9144000" cy="286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555600"/>
            <a:ext cx="768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Can’t Beat Them, Join Them</a:t>
            </a:r>
            <a:endParaRPr/>
          </a:p>
        </p:txBody>
      </p:sp>
      <p:sp>
        <p:nvSpPr>
          <p:cNvPr id="324" name="Google Shape;324;p51"/>
          <p:cNvSpPr txBox="1"/>
          <p:nvPr/>
        </p:nvSpPr>
        <p:spPr>
          <a:xfrm>
            <a:off x="422550" y="1551800"/>
            <a:ext cx="3448200" cy="30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OpenConnect is built on top of standards like </a:t>
            </a:r>
            <a:r>
              <a:rPr lang="en" sz="1100">
                <a:solidFill>
                  <a:srgbClr val="CC0000"/>
                </a:solidFill>
              </a:rPr>
              <a:t>HTTP, TLS, </a:t>
            </a:r>
            <a:r>
              <a:rPr lang="en" sz="1100"/>
              <a:t>and</a:t>
            </a:r>
            <a:r>
              <a:rPr lang="en" sz="1100">
                <a:solidFill>
                  <a:srgbClr val="CC0000"/>
                </a:solidFill>
              </a:rPr>
              <a:t> DTLS</a:t>
            </a:r>
            <a:r>
              <a:rPr lang="en" sz="1100">
                <a:solidFill>
                  <a:schemeClr val="dk1"/>
                </a:solidFill>
              </a:rPr>
              <a:t>, and it's one of the most popular and widely used VPN technologies.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Common to large multi-national corporations, it often means that at the protocol level, it is seldom blocked.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50" y="1759850"/>
            <a:ext cx="2505075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1"/>
          <p:cNvSpPr txBox="1"/>
          <p:nvPr/>
        </p:nvSpPr>
        <p:spPr>
          <a:xfrm>
            <a:off x="5027800" y="3719375"/>
            <a:ext cx="34011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AnyConnect:  UDP 443  || TCP 443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   IKEv2:  UDP 4500 &amp;&amp; UDP 500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    PPTP:  TCP 1723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0" y="1821350"/>
            <a:ext cx="8520600" cy="12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Bypass Tricks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/>
        </p:nvSpPr>
        <p:spPr>
          <a:xfrm>
            <a:off x="568250" y="641125"/>
            <a:ext cx="8414700" cy="4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root</a:t>
            </a: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@projectpull.org ~ $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ruby </a:t>
            </a:r>
            <a:r>
              <a:rPr lang="en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./dnscat2.rb --dns “host=192.168.0.4”</a:t>
            </a:r>
            <a:endParaRPr>
              <a:solidFill>
                <a:srgbClr val="0B5394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New window created: 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New window created: crypto-debug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Welcome to dnscat2! Some documentation may be out of date.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auto_attach =&gt; false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history_size (for new windows) =&gt; 1000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Security policy changed: All connections must be encrypted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New window created: dns1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Starting Dnscat2 DNS server on 10.168.0.4:53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To talk directly to the server without a domain name, run: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./dnscat --dns server=x.x.x.x,port=53 --secret=b042cb96c2717245f26c0b091b33e9af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command (X1) 2&gt; ping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Ping!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command (X1) 2&gt; Pong!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listen 2222 10.69.69.14:22</a:t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Listening on 0.0.0.0:2222, sending connections to 10.69.69.14:22</a:t>
            </a:r>
            <a:endParaRPr>
              <a:solidFill>
                <a:srgbClr val="38761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command (X1) 2&gt; Connection from 127.0.0.1:38074; forwarding to 10.69.69.14:22...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[Tunnel 0] connection successful!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2" name="Google Shape;332;p52"/>
          <p:cNvSpPr txBox="1"/>
          <p:nvPr/>
        </p:nvSpPr>
        <p:spPr>
          <a:xfrm>
            <a:off x="568250" y="189425"/>
            <a:ext cx="6702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DNSCAT2 to tunnel traffic (server)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/>
        </p:nvSpPr>
        <p:spPr>
          <a:xfrm>
            <a:off x="617075" y="655150"/>
            <a:ext cx="8688300" cy="4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</a:t>
            </a: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@x1 ~ $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./dnscat --dns server=35.236.29.41,port=53 --secret=7a5517be4d20e2c74e0e0ab597d90c02                                                  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Creating DNS driver: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domain = (null)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host   = 0.0.0.0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port   = 53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type   = TXT,CNAME,MX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server = 35.236.29.41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** Peer verified with pre-shared secret!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Session established!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Got a command: </a:t>
            </a:r>
            <a:r>
              <a:rPr lang="en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COMMAND_PING [request]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:: request_id: 0x0001 :: data: AEOTAMWYKBDSSESHJVPGEHQQKGZKIFYNRJXJQUAUXPOHZRGMANFDUBPADGNNKOGMGEVJUESHUWJHUEONYOHWVOYHZKQBWSV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[[ WARNING ]] :: Got a ping request! Responding!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Response: </a:t>
            </a:r>
            <a:r>
              <a:rPr lang="en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COMMAND_PING [response]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:: request_id: 0x0001 :: data: AEOTAMWYKBDSSESHJVPGEHQQKGZKIFYNRJXJQUAUXPOHZRGMANFDUBPADGNNKOGMGEVJUESHUWJHUEONYOHWVOYHZKQBWSV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Got a command: TUNNEL_CONNECT [request] :: request_id 0x0002 :: host 10.69.69.14 :: port 22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[[ WARNING ]] :: [Tunnel 0] connecting to 10.69.69.14:22...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Inconsolata"/>
                <a:ea typeface="Inconsolata"/>
                <a:cs typeface="Inconsolata"/>
                <a:sym typeface="Inconsolata"/>
              </a:rPr>
              <a:t>[[ WARNING ]] :: [Tunnel 0] connected to 10.69.69.14:22!</a:t>
            </a:r>
            <a:endParaRPr>
              <a:solidFill>
                <a:srgbClr val="99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8" name="Google Shape;338;p53"/>
          <p:cNvSpPr txBox="1"/>
          <p:nvPr/>
        </p:nvSpPr>
        <p:spPr>
          <a:xfrm>
            <a:off x="568250" y="189425"/>
            <a:ext cx="6702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DNSCAT2 to tunnel traffic (client)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DNSCAT2 Tunneling</a:t>
            </a:r>
            <a:endParaRPr/>
          </a:p>
        </p:txBody>
      </p:sp>
      <p:sp>
        <p:nvSpPr>
          <p:cNvPr id="344" name="Google Shape;344;p54"/>
          <p:cNvSpPr txBox="1"/>
          <p:nvPr/>
        </p:nvSpPr>
        <p:spPr>
          <a:xfrm>
            <a:off x="311700" y="1596275"/>
            <a:ext cx="34224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listen </a:t>
            </a:r>
            <a:r>
              <a:rPr lang="en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[lhost:]</a:t>
            </a:r>
            <a:r>
              <a:rPr lang="en">
                <a:solidFill>
                  <a:srgbClr val="990000"/>
                </a:solidFill>
                <a:latin typeface="Inconsolata"/>
                <a:ea typeface="Inconsolata"/>
                <a:cs typeface="Inconsolata"/>
                <a:sym typeface="Inconsolata"/>
              </a:rPr>
              <a:t>lport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1155CC"/>
                </a:solidFill>
                <a:latin typeface="Inconsolata"/>
                <a:ea typeface="Inconsolata"/>
                <a:cs typeface="Inconsolata"/>
                <a:sym typeface="Inconsolata"/>
              </a:rPr>
              <a:t>rhost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lang="en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rport</a:t>
            </a:r>
            <a:endParaRPr>
              <a:solidFill>
                <a:srgbClr val="38761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8761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listen </a:t>
            </a:r>
            <a:r>
              <a:rPr lang="en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127.0.0.1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lang="en">
                <a:solidFill>
                  <a:srgbClr val="990000"/>
                </a:solidFill>
                <a:latin typeface="Inconsolata"/>
                <a:ea typeface="Inconsolata"/>
                <a:cs typeface="Inconsolata"/>
                <a:sym typeface="Inconsolata"/>
              </a:rPr>
              <a:t>4444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google.com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lang="en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80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5" name="Google Shape;345;p54"/>
          <p:cNvSpPr txBox="1"/>
          <p:nvPr/>
        </p:nvSpPr>
        <p:spPr>
          <a:xfrm>
            <a:off x="4435175" y="1875550"/>
            <a:ext cx="4207200" cy="20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4"/>
          <p:cNvSpPr txBox="1"/>
          <p:nvPr/>
        </p:nvSpPr>
        <p:spPr>
          <a:xfrm>
            <a:off x="3750900" y="1596275"/>
            <a:ext cx="5393100" cy="28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k@x1 ~ $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curl -v --socks5 </a:t>
            </a:r>
            <a:r>
              <a:rPr lang="en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127.0.0.1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lang="en">
                <a:solidFill>
                  <a:srgbClr val="990000"/>
                </a:solidFill>
                <a:latin typeface="Inconsolata"/>
                <a:ea typeface="Inconsolata"/>
                <a:cs typeface="Inconsolata"/>
                <a:sym typeface="Inconsolata"/>
              </a:rPr>
              <a:t>4444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google.com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                                                                                                        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 Rebuilt URL to: google.com/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   Trying 127.0.0.1...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 TCP_NODELAY set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 SOCKS5 communication to </a:t>
            </a:r>
            <a:r>
              <a:rPr lang="en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google.com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80</a:t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 SOCKS5 connect to IPv4 172.217.4.174 (locally resolved)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 SOCKS5 request granted.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 Connected to </a:t>
            </a:r>
            <a:r>
              <a:rPr lang="en">
                <a:solidFill>
                  <a:schemeClr val="accent4"/>
                </a:solidFill>
                <a:latin typeface="Inconsolata"/>
                <a:ea typeface="Inconsolata"/>
                <a:cs typeface="Inconsolata"/>
                <a:sym typeface="Inconsolata"/>
              </a:rPr>
              <a:t>127.0.0.1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(</a:t>
            </a:r>
            <a:r>
              <a:rPr lang="en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127.0.0.1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) port </a:t>
            </a:r>
            <a:r>
              <a:rPr lang="en">
                <a:solidFill>
                  <a:srgbClr val="990000"/>
                </a:solidFill>
                <a:latin typeface="Inconsolata"/>
                <a:ea typeface="Inconsolata"/>
                <a:cs typeface="Inconsolata"/>
                <a:sym typeface="Inconsolata"/>
              </a:rPr>
              <a:t>4444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(#0)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&gt; HEAD / HTTP/1.1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&gt; Host: </a:t>
            </a:r>
            <a:r>
              <a:rPr lang="en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google.com</a:t>
            </a:r>
            <a:endParaRPr>
              <a:solidFill>
                <a:srgbClr val="0B5394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&gt; User-Agent: curl/7.58.0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&gt; Accept: */*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274600" y="10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DNS Traffic </a:t>
            </a:r>
            <a:endParaRPr/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87" y="2944378"/>
            <a:ext cx="8356250" cy="194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0" y="681400"/>
            <a:ext cx="8409021" cy="15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5"/>
          <p:cNvSpPr txBox="1"/>
          <p:nvPr>
            <p:ph type="title"/>
          </p:nvPr>
        </p:nvSpPr>
        <p:spPr>
          <a:xfrm>
            <a:off x="307850" y="2285400"/>
            <a:ext cx="859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DNSCAT2 Traffic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34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0934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6"/>
          <p:cNvSpPr txBox="1"/>
          <p:nvPr>
            <p:ph type="title"/>
          </p:nvPr>
        </p:nvSpPr>
        <p:spPr>
          <a:xfrm>
            <a:off x="274600" y="108700"/>
            <a:ext cx="321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Best Results, Setup Your Own </a:t>
            </a:r>
            <a:r>
              <a:rPr lang="en"/>
              <a:t>Authoritative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type="title"/>
          </p:nvPr>
        </p:nvSpPr>
        <p:spPr>
          <a:xfrm>
            <a:off x="311700" y="555600"/>
            <a:ext cx="768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Power of Ping</a:t>
            </a:r>
            <a:endParaRPr/>
          </a:p>
        </p:txBody>
      </p:sp>
      <p:pic>
        <p:nvPicPr>
          <p:cNvPr id="367" name="Google Shape;3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3700"/>
            <a:ext cx="6445414" cy="3527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7"/>
          <p:cNvSpPr/>
          <p:nvPr/>
        </p:nvSpPr>
        <p:spPr>
          <a:xfrm>
            <a:off x="175300" y="4193325"/>
            <a:ext cx="1437600" cy="7977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87925"/>
            <a:ext cx="6132575" cy="31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7"/>
          <p:cNvSpPr/>
          <p:nvPr/>
        </p:nvSpPr>
        <p:spPr>
          <a:xfrm>
            <a:off x="3828750" y="4123225"/>
            <a:ext cx="1486500" cy="8118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347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663" y="267488"/>
            <a:ext cx="328612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/>
        </p:nvSpPr>
        <p:spPr>
          <a:xfrm>
            <a:off x="568250" y="641125"/>
            <a:ext cx="84147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root@</a:t>
            </a:r>
            <a:r>
              <a:rPr lang="en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projectpull.org</a:t>
            </a: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 ~ $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./icmptunnel –s</a:t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opened tunnel device: tun0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(ctrl-z)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# bg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# /sbin/ifconfig tun0 10.0.0.1 netmask 255.255.255.0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87" name="Google Shape;387;p60"/>
          <p:cNvSpPr txBox="1"/>
          <p:nvPr/>
        </p:nvSpPr>
        <p:spPr>
          <a:xfrm>
            <a:off x="568250" y="189425"/>
            <a:ext cx="6702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icmptunnel (server)</a:t>
            </a:r>
            <a:endParaRPr sz="2400"/>
          </a:p>
        </p:txBody>
      </p:sp>
      <p:sp>
        <p:nvSpPr>
          <p:cNvPr id="388" name="Google Shape;388;p60"/>
          <p:cNvSpPr txBox="1"/>
          <p:nvPr/>
        </p:nvSpPr>
        <p:spPr>
          <a:xfrm>
            <a:off x="538325" y="2171925"/>
            <a:ext cx="6702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icmptunnel (client)</a:t>
            </a:r>
            <a:endParaRPr sz="2400"/>
          </a:p>
        </p:txBody>
      </p:sp>
      <p:sp>
        <p:nvSpPr>
          <p:cNvPr id="389" name="Google Shape;389;p60"/>
          <p:cNvSpPr txBox="1"/>
          <p:nvPr/>
        </p:nvSpPr>
        <p:spPr>
          <a:xfrm>
            <a:off x="568250" y="2728900"/>
            <a:ext cx="84147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</a:t>
            </a: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@X1 ~ $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./icmptunnel </a:t>
            </a:r>
            <a:r>
              <a:rPr lang="en">
                <a:solidFill>
                  <a:srgbClr val="1155CC"/>
                </a:solidFill>
                <a:latin typeface="Inconsolata"/>
                <a:ea typeface="Inconsolata"/>
                <a:cs typeface="Inconsolata"/>
                <a:sym typeface="Inconsolata"/>
              </a:rPr>
              <a:t>projectpull.org</a:t>
            </a:r>
            <a:endParaRPr>
              <a:solidFill>
                <a:srgbClr val="1155CC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opened tunnel device: tun0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connection established.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(ctrl-z)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# bg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# /sbin/ifconfig tun0 10.0.0.2 netmask 255.255.255.0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90" name="Google Shape;390;p60"/>
          <p:cNvSpPr txBox="1"/>
          <p:nvPr/>
        </p:nvSpPr>
        <p:spPr>
          <a:xfrm>
            <a:off x="538325" y="4077275"/>
            <a:ext cx="84147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</a:t>
            </a: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@X1 ~ $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ssh -v -D 8080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root@10.0.0.1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OpenSSH_7.6p1 Ubuntu-4ubuntu0.3, OpenSSL 1.0.2n  7 Dec 2017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debug1: Connecting to projectpull.org [35.235.29.49] port 22.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debug1: Connection established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/>
          <p:nvPr>
            <p:ph type="ctrTitle"/>
          </p:nvPr>
        </p:nvSpPr>
        <p:spPr>
          <a:xfrm>
            <a:off x="311700" y="1821350"/>
            <a:ext cx="8520600" cy="12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DPI Evasion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555600"/>
            <a:ext cx="4793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Web Caches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389600"/>
            <a:ext cx="8511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300" y="2093125"/>
            <a:ext cx="6037350" cy="24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62625"/>
            <a:ext cx="6865625" cy="27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81100" y="1260400"/>
            <a:ext cx="8152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</a:t>
            </a:r>
            <a:r>
              <a:rPr lang="en">
                <a:solidFill>
                  <a:srgbClr val="6AA84F"/>
                </a:solidFill>
              </a:rPr>
              <a:t>webcache.googleusercontent.com</a:t>
            </a:r>
            <a:r>
              <a:rPr lang="en"/>
              <a:t>/search?q=cache:</a:t>
            </a:r>
            <a:r>
              <a:rPr lang="en">
                <a:solidFill>
                  <a:srgbClr val="CC0000"/>
                </a:solidFill>
              </a:rPr>
              <a:t>http://news.ycombinator.com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</a:t>
            </a:r>
            <a:r>
              <a:rPr lang="en">
                <a:solidFill>
                  <a:srgbClr val="6AA84F"/>
                </a:solidFill>
              </a:rPr>
              <a:t>web.archive.org</a:t>
            </a:r>
            <a:r>
              <a:rPr lang="en"/>
              <a:t>/web/20190301001958/</a:t>
            </a:r>
            <a:r>
              <a:rPr lang="en">
                <a:solidFill>
                  <a:srgbClr val="FF0000"/>
                </a:solidFill>
              </a:rPr>
              <a:t>https://news.ycombinator.com/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593"/>
            <a:ext cx="9143999" cy="3804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type="title"/>
          </p:nvPr>
        </p:nvSpPr>
        <p:spPr>
          <a:xfrm>
            <a:off x="262625" y="289150"/>
            <a:ext cx="6609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Packet Inspection With SSL Inspection</a:t>
            </a:r>
            <a:endParaRPr/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1207"/>
            <a:ext cx="9144001" cy="3982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>
            <p:ph type="title"/>
          </p:nvPr>
        </p:nvSpPr>
        <p:spPr>
          <a:xfrm>
            <a:off x="311700" y="555600"/>
            <a:ext cx="4793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DPI Detection Methods</a:t>
            </a:r>
            <a:endParaRPr/>
          </a:p>
        </p:txBody>
      </p:sp>
      <p:sp>
        <p:nvSpPr>
          <p:cNvPr id="414" name="Google Shape;414;p64"/>
          <p:cNvSpPr txBox="1"/>
          <p:nvPr/>
        </p:nvSpPr>
        <p:spPr>
          <a:xfrm>
            <a:off x="311700" y="1479600"/>
            <a:ext cx="3267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Pattern or Signature Matching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4"/>
          <p:cNvSpPr txBox="1"/>
          <p:nvPr/>
        </p:nvSpPr>
        <p:spPr>
          <a:xfrm>
            <a:off x="525925" y="1963425"/>
            <a:ext cx="73560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Regex on headers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Regex on data protocol structures</a:t>
            </a:r>
            <a:endParaRPr/>
          </a:p>
        </p:txBody>
      </p:sp>
      <p:pic>
        <p:nvPicPr>
          <p:cNvPr id="416" name="Google Shape;4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682" y="1540825"/>
            <a:ext cx="4664500" cy="29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4"/>
          <p:cNvSpPr txBox="1"/>
          <p:nvPr/>
        </p:nvSpPr>
        <p:spPr>
          <a:xfrm>
            <a:off x="743325" y="3000750"/>
            <a:ext cx="23208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80 46 01 03 01 00 2d 00 00 00 10 00 00 05 00 00 04 00 00 0a 00 00 09 00 00 64 00 00 62 00 00 08 00 00 03 00 00 06 01 00 80 07 00 c0 03 00 80 06 00 40 02 00 80 04 00 80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5"/>
          <p:cNvSpPr txBox="1"/>
          <p:nvPr>
            <p:ph type="title"/>
          </p:nvPr>
        </p:nvSpPr>
        <p:spPr>
          <a:xfrm>
            <a:off x="311700" y="555600"/>
            <a:ext cx="4793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Bypassing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/ Regex Matching</a:t>
            </a:r>
            <a:endParaRPr/>
          </a:p>
        </p:txBody>
      </p:sp>
      <p:sp>
        <p:nvSpPr>
          <p:cNvPr id="423" name="Google Shape;423;p65"/>
          <p:cNvSpPr txBox="1"/>
          <p:nvPr/>
        </p:nvSpPr>
        <p:spPr>
          <a:xfrm>
            <a:off x="364650" y="1774100"/>
            <a:ext cx="3316800" cy="1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GET / HTTP/1.1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Host: www.facebook.com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User-Agent: curl/7.58.0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Accept: */*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5"/>
          <p:cNvSpPr txBox="1"/>
          <p:nvPr/>
        </p:nvSpPr>
        <p:spPr>
          <a:xfrm>
            <a:off x="5909475" y="1579500"/>
            <a:ext cx="2398200" cy="1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GET    /  HTTP/1.1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hoSt:wWw.fAc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bOoK.cOm.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usEr-AgEnt:cuRl/7.58.0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AccEpt:        */*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" name="Google Shape;425;p65"/>
          <p:cNvCxnSpPr/>
          <p:nvPr/>
        </p:nvCxnSpPr>
        <p:spPr>
          <a:xfrm flipH="1" rot="10800000">
            <a:off x="3856750" y="1942400"/>
            <a:ext cx="1739100" cy="3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65"/>
          <p:cNvCxnSpPr/>
          <p:nvPr/>
        </p:nvCxnSpPr>
        <p:spPr>
          <a:xfrm>
            <a:off x="3856750" y="2342100"/>
            <a:ext cx="1675800" cy="4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65"/>
          <p:cNvSpPr txBox="1"/>
          <p:nvPr/>
        </p:nvSpPr>
        <p:spPr>
          <a:xfrm>
            <a:off x="3422050" y="2755800"/>
            <a:ext cx="1935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TCP Packet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Fragmentation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28" name="Google Shape;428;p65"/>
          <p:cNvSpPr txBox="1"/>
          <p:nvPr/>
        </p:nvSpPr>
        <p:spPr>
          <a:xfrm>
            <a:off x="6323225" y="3339725"/>
            <a:ext cx="1935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Simple Obfuscation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29" name="Google Shape;429;p65"/>
          <p:cNvSpPr txBox="1"/>
          <p:nvPr/>
        </p:nvSpPr>
        <p:spPr>
          <a:xfrm>
            <a:off x="1409475" y="4473825"/>
            <a:ext cx="57432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https://noxxi.de/research/http-evader.html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502" cy="476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50" y="1389602"/>
            <a:ext cx="6897850" cy="293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Confusing The Great Firewall</a:t>
            </a:r>
            <a:endParaRPr/>
          </a:p>
        </p:txBody>
      </p:sp>
      <p:sp>
        <p:nvSpPr>
          <p:cNvPr id="442" name="Google Shape;442;p67"/>
          <p:cNvSpPr txBox="1"/>
          <p:nvPr>
            <p:ph idx="1" type="body"/>
          </p:nvPr>
        </p:nvSpPr>
        <p:spPr>
          <a:xfrm>
            <a:off x="311700" y="1389600"/>
            <a:ext cx="2844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state is not mine: a closer look at evading stateful internet censorship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https://dl.acm.org/citation.cfm?doid=3131365.3131374</a:t>
            </a:r>
            <a:endParaRPr/>
          </a:p>
        </p:txBody>
      </p:sp>
      <p:pic>
        <p:nvPicPr>
          <p:cNvPr id="443" name="Google Shape;4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575" y="565051"/>
            <a:ext cx="5358043" cy="40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/>
        </p:nvSpPr>
        <p:spPr>
          <a:xfrm rot="585816">
            <a:off x="7718763" y="1020375"/>
            <a:ext cx="900442" cy="29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seq=4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5" name="Google Shape;445;p67"/>
          <p:cNvSpPr txBox="1"/>
          <p:nvPr/>
        </p:nvSpPr>
        <p:spPr>
          <a:xfrm rot="-525379">
            <a:off x="7718688" y="2213826"/>
            <a:ext cx="900597" cy="291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seq=451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6" name="Google Shape;446;p67"/>
          <p:cNvSpPr txBox="1"/>
          <p:nvPr/>
        </p:nvSpPr>
        <p:spPr>
          <a:xfrm rot="1960397">
            <a:off x="8211746" y="1313708"/>
            <a:ext cx="900254" cy="2909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seq=35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7" name="Google Shape;447;p67"/>
          <p:cNvSpPr txBox="1"/>
          <p:nvPr/>
        </p:nvSpPr>
        <p:spPr>
          <a:xfrm rot="-1506825">
            <a:off x="6876138" y="1221946"/>
            <a:ext cx="900530" cy="291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seq=89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8" name="Google Shape;448;p67"/>
          <p:cNvSpPr txBox="1"/>
          <p:nvPr/>
        </p:nvSpPr>
        <p:spPr>
          <a:xfrm rot="585816">
            <a:off x="8022038" y="1796450"/>
            <a:ext cx="900442" cy="29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seq=50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 rot="-303889">
            <a:off x="6650804" y="2084544"/>
            <a:ext cx="900516" cy="290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seq=838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 rot="694322">
            <a:off x="6706337" y="1690425"/>
            <a:ext cx="900300" cy="2909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seq=749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 rot="-2832462">
            <a:off x="3422715" y="355404"/>
            <a:ext cx="1007739" cy="439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highlight>
                  <a:srgbClr val="B7B7B7"/>
                </a:highlight>
                <a:latin typeface="Inconsolata"/>
                <a:ea typeface="Inconsolata"/>
                <a:cs typeface="Inconsolata"/>
                <a:sym typeface="Inconsolata"/>
              </a:rPr>
              <a:t>SYN</a:t>
            </a:r>
            <a:endParaRPr b="1">
              <a:solidFill>
                <a:srgbClr val="434343"/>
              </a:solidFill>
              <a:highlight>
                <a:srgbClr val="B7B7B7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 rot="3667856">
            <a:off x="6281753" y="892802"/>
            <a:ext cx="1007850" cy="439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highlight>
                  <a:srgbClr val="B7B7B7"/>
                </a:highlight>
                <a:latin typeface="Inconsolata"/>
                <a:ea typeface="Inconsolata"/>
                <a:cs typeface="Inconsolata"/>
                <a:sym typeface="Inconsolata"/>
              </a:rPr>
              <a:t>RST</a:t>
            </a:r>
            <a:endParaRPr b="1" sz="3000">
              <a:solidFill>
                <a:srgbClr val="434343"/>
              </a:solidFill>
              <a:highlight>
                <a:srgbClr val="B7B7B7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>
            <p:ph type="title"/>
          </p:nvPr>
        </p:nvSpPr>
        <p:spPr>
          <a:xfrm>
            <a:off x="311700" y="555600"/>
            <a:ext cx="4793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Desynchronizing</a:t>
            </a:r>
            <a:r>
              <a:rPr lang="en"/>
              <a:t>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Control Block</a:t>
            </a:r>
            <a:endParaRPr/>
          </a:p>
        </p:txBody>
      </p:sp>
      <p:sp>
        <p:nvSpPr>
          <p:cNvPr id="458" name="Google Shape;458;p68"/>
          <p:cNvSpPr txBox="1"/>
          <p:nvPr/>
        </p:nvSpPr>
        <p:spPr>
          <a:xfrm>
            <a:off x="401225" y="1568900"/>
            <a:ext cx="3874500" cy="3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Send SYN insertion packet with modified sequence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Packet will have wrong checksum or low TTL and be rejected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Initiate the connection with the correct sequence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Traffic is ignored due to unexpected sequence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Send invalid RST, RST/ACK or FIN packets at the firewall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Packet will have wrong checksum or low TTL and be rejected</a:t>
            </a:r>
            <a:endParaRPr/>
          </a:p>
        </p:txBody>
      </p:sp>
      <p:pic>
        <p:nvPicPr>
          <p:cNvPr id="459" name="Google Shape;4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450" y="1281450"/>
            <a:ext cx="4126350" cy="2369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534"/>
            <a:ext cx="9143999" cy="498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501" y="2144950"/>
            <a:ext cx="6687300" cy="18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0"/>
          <p:cNvSpPr txBox="1"/>
          <p:nvPr>
            <p:ph type="title"/>
          </p:nvPr>
        </p:nvSpPr>
        <p:spPr>
          <a:xfrm>
            <a:off x="311700" y="555600"/>
            <a:ext cx="341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Ignoring RST</a:t>
            </a:r>
            <a:r>
              <a:rPr lang="en"/>
              <a:t> </a:t>
            </a:r>
            <a:endParaRPr/>
          </a:p>
        </p:txBody>
      </p:sp>
      <p:sp>
        <p:nvSpPr>
          <p:cNvPr id="471" name="Google Shape;471;p70"/>
          <p:cNvSpPr txBox="1"/>
          <p:nvPr/>
        </p:nvSpPr>
        <p:spPr>
          <a:xfrm>
            <a:off x="3595575" y="812025"/>
            <a:ext cx="70542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IP-Header - RFC 791</a:t>
            </a: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0                   1                   2                   3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0 1 2 3 4 5 6 7 8 9 0 1 2 3 4 5 6 7 8 9 0 1 2 3 4 5 6 7 8 9 0 1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+-+-+-+-+-+-+-+-+-+-+-+-+-+-+-+-+-+-+-+-+-+-+-+-+-+-+-+-+-+-+-+-+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|Version|  IHL  |Type of Service|          Total Length         |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+-+-+-+-+-+-+-+-+-+-+-+-+-+-+-+-+-+-+-+-+-+-+-+-+-+-+-+-+-+-+-+-+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|         </a:t>
            </a:r>
            <a:r>
              <a:rPr lang="en" sz="1100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Identification</a:t>
            </a: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|Flags|      Fragment Offset    |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+-+-+-+-+-+-+-+-+-+-+-+-+-+-+-+-+-+-+-+-+-+-+-+-+-+-+-+-+-+-+-+-+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|  Time to Live |    Protocol   |         Header Checksum       |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+-+-+-+-+-+-+-+-+-+-+-+-+-+-+-+-+-+-+-+-+-+-+-+-+-+-+-+-+-+-+-+-+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|                       Source Address                          |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+-+-+-+-+-+-+-+-+-+-+-+-+-+-+-+-+-+-+-+-+-+-+-+-+-+-+-+-+-+-+-+-+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|                    Destination Address                        |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+-+-+-+-+-+-+-+-+-+-+-+-+-+-+-+-+-+-+-+-+-+-+-+-+-+-+-+-+-+-+-+-+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|                    Options                    |    Padding    |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+-+-+-+-+-+-+-+-+-+-+-+-+-+-+-+-+-+-+-+-+-+-+-+-+-+-+-+-+-+-+-+-+</a:t>
            </a:r>
            <a:endParaRPr sz="11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72" name="Google Shape;472;p70"/>
          <p:cNvSpPr txBox="1"/>
          <p:nvPr/>
        </p:nvSpPr>
        <p:spPr>
          <a:xfrm>
            <a:off x="1877475" y="2050150"/>
            <a:ext cx="1718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0x0000</a:t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73" name="Google Shape;473;p70"/>
          <p:cNvSpPr txBox="1"/>
          <p:nvPr/>
        </p:nvSpPr>
        <p:spPr>
          <a:xfrm>
            <a:off x="1877475" y="2718875"/>
            <a:ext cx="1718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0x0001</a:t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474" name="Google Shape;474;p70"/>
          <p:cNvCxnSpPr/>
          <p:nvPr/>
        </p:nvCxnSpPr>
        <p:spPr>
          <a:xfrm rot="10800000">
            <a:off x="2755775" y="2285875"/>
            <a:ext cx="1458600" cy="1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70"/>
          <p:cNvCxnSpPr/>
          <p:nvPr/>
        </p:nvCxnSpPr>
        <p:spPr>
          <a:xfrm flipH="1">
            <a:off x="2713700" y="2461300"/>
            <a:ext cx="1514700" cy="4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70"/>
          <p:cNvSpPr txBox="1"/>
          <p:nvPr/>
        </p:nvSpPr>
        <p:spPr>
          <a:xfrm>
            <a:off x="462800" y="3835700"/>
            <a:ext cx="2657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Field: </a:t>
            </a:r>
            <a:r>
              <a:rPr lang="en"/>
              <a:t>A value assigned by the sender to aid in assembling the fragments of a datagram.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2092425" y="1712650"/>
            <a:ext cx="5099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I’d Tell You A Joke About UDP</a:t>
            </a:r>
            <a:endParaRPr/>
          </a:p>
        </p:txBody>
      </p:sp>
      <p:sp>
        <p:nvSpPr>
          <p:cNvPr id="482" name="Google Shape;482;p71"/>
          <p:cNvSpPr txBox="1"/>
          <p:nvPr>
            <p:ph idx="1" type="body"/>
          </p:nvPr>
        </p:nvSpPr>
        <p:spPr>
          <a:xfrm>
            <a:off x="3238125" y="2532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But I’m not sure you’d get it.</a:t>
            </a:r>
            <a:endParaRPr/>
          </a:p>
        </p:txBody>
      </p:sp>
      <p:pic>
        <p:nvPicPr>
          <p:cNvPr id="483" name="Google Shape;4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350" y="2021150"/>
            <a:ext cx="50673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555600"/>
            <a:ext cx="6865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ypass paywalls for news sites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389600"/>
            <a:ext cx="8511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381100" y="1260400"/>
            <a:ext cx="8152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</a:t>
            </a:r>
            <a:r>
              <a:rPr lang="en">
                <a:solidFill>
                  <a:srgbClr val="6AA84F"/>
                </a:solidFill>
              </a:rPr>
              <a:t>outline.com</a:t>
            </a:r>
            <a:r>
              <a:rPr lang="en"/>
              <a:t>/</a:t>
            </a:r>
            <a:r>
              <a:rPr lang="en">
                <a:solidFill>
                  <a:srgbClr val="CC0000"/>
                </a:solidFill>
              </a:rPr>
              <a:t>https://www.bloomberg.com</a:t>
            </a:r>
            <a:r>
              <a:rPr lang="en"/>
              <a:t>/news/articles/2019-10-25/pg-e-warns-of-biggest-blackout-ever-as-windstorm-approaches?srnd=premium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00" y="1938000"/>
            <a:ext cx="2892944" cy="29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169" y="2236125"/>
            <a:ext cx="5565156" cy="2209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 txBox="1"/>
          <p:nvPr/>
        </p:nvSpPr>
        <p:spPr>
          <a:xfrm>
            <a:off x="511900" y="1213125"/>
            <a:ext cx="70263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root</a:t>
            </a: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@projectpull.org ~ $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udptunnel -s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443 127.0.0.1/51820</a:t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k@X1 ~ $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udptunnel -c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741B47"/>
                </a:solidFill>
                <a:latin typeface="Inconsolata"/>
                <a:ea typeface="Inconsolata"/>
                <a:cs typeface="Inconsolata"/>
                <a:sym typeface="Inconsolata"/>
              </a:rPr>
              <a:t>35.230.46.110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/443 127.0.0.1 51818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k@X1 ~ $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cat </a:t>
            </a:r>
            <a:r>
              <a:rPr lang="en">
                <a:solidFill>
                  <a:srgbClr val="3D85C6"/>
                </a:solidFill>
                <a:latin typeface="Inconsolata"/>
                <a:ea typeface="Inconsolata"/>
                <a:cs typeface="Inconsolata"/>
                <a:sym typeface="Inconsolata"/>
              </a:rPr>
              <a:t>/etc/wireguard/projectpull.conf</a:t>
            </a:r>
            <a:endParaRPr>
              <a:solidFill>
                <a:srgbClr val="3D85C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[Interface]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Address = 10.192.122.2/32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DNS = 10.192.122.1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PrivateKey = UUErDoqPKV5rL7eQlN+kREv2DxIoZF/Ku0zrO7BF838=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[Peer]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PublicKey = Z/yGpYybFwzDVXYz0E3GkGrnPCx8zQXcA4+JQ3eK+3k=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AllowedIPs = 0.0.0.0/0,::/0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Endpoint = </a:t>
            </a:r>
            <a:r>
              <a:rPr lang="en">
                <a:solidFill>
                  <a:srgbClr val="741B47"/>
                </a:solidFill>
                <a:latin typeface="Inconsolata"/>
                <a:ea typeface="Inconsolata"/>
                <a:cs typeface="Inconsolata"/>
                <a:sym typeface="Inconsolata"/>
              </a:rPr>
              <a:t>127.0.0.1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:51820</a:t>
            </a:r>
            <a:endParaRPr/>
          </a:p>
        </p:txBody>
      </p:sp>
      <p:sp>
        <p:nvSpPr>
          <p:cNvPr id="489" name="Google Shape;489;p72"/>
          <p:cNvSpPr txBox="1"/>
          <p:nvPr>
            <p:ph type="title"/>
          </p:nvPr>
        </p:nvSpPr>
        <p:spPr>
          <a:xfrm>
            <a:off x="511900" y="303175"/>
            <a:ext cx="819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Wireguard (</a:t>
            </a:r>
            <a:r>
              <a:rPr lang="en">
                <a:solidFill>
                  <a:srgbClr val="CC0000"/>
                </a:solidFill>
              </a:rPr>
              <a:t>UDP</a:t>
            </a:r>
            <a:r>
              <a:rPr lang="en"/>
              <a:t>) -&gt; UDPTUNNEL (</a:t>
            </a:r>
            <a:r>
              <a:rPr lang="en">
                <a:solidFill>
                  <a:srgbClr val="38761D"/>
                </a:solidFill>
              </a:rPr>
              <a:t>TCP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Over HTTPS</a:t>
            </a:r>
            <a:endParaRPr/>
          </a:p>
        </p:txBody>
      </p:sp>
      <p:sp>
        <p:nvSpPr>
          <p:cNvPr id="495" name="Google Shape;495;p7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150" y="555600"/>
            <a:ext cx="5719499" cy="211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650" y="2733128"/>
            <a:ext cx="3963381" cy="2172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32475"/>
            <a:ext cx="4323750" cy="29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4"/>
          <p:cNvSpPr txBox="1"/>
          <p:nvPr/>
        </p:nvSpPr>
        <p:spPr>
          <a:xfrm>
            <a:off x="433025" y="172975"/>
            <a:ext cx="70542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k@X1 ~ $ 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curl -s -H 'accept: application/dns-json' \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'https://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cloudflare-dns.com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/dns-query?name=</a:t>
            </a:r>
            <a:r>
              <a:rPr lang="en">
                <a:solidFill>
                  <a:srgbClr val="1155CC"/>
                </a:solidFill>
                <a:latin typeface="Inconsolata"/>
                <a:ea typeface="Inconsolata"/>
                <a:cs typeface="Inconsolata"/>
                <a:sym typeface="Inconsolata"/>
              </a:rPr>
              <a:t>facebook.com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&amp;</a:t>
            </a:r>
            <a:r>
              <a:rPr lang="en">
                <a:solidFill>
                  <a:srgbClr val="1155CC"/>
                </a:solidFill>
                <a:latin typeface="Inconsolata"/>
                <a:ea typeface="Inconsolata"/>
                <a:cs typeface="Inconsolata"/>
                <a:sym typeface="Inconsolata"/>
              </a:rPr>
              <a:t>type=A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' | jq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"Status": 0,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"TC": false,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"RD": true,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"RA": true,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"AD": false,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"CD": false,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"Question": [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	{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	"name": "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facebook.com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.",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	"type": 1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	}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],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"Answer": [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	{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	"name": "</a:t>
            </a:r>
            <a:r>
              <a:rPr lang="en">
                <a:solidFill>
                  <a:srgbClr val="3D85C6"/>
                </a:solidFill>
                <a:latin typeface="Inconsolata"/>
                <a:ea typeface="Inconsolata"/>
                <a:cs typeface="Inconsolata"/>
                <a:sym typeface="Inconsolata"/>
              </a:rPr>
              <a:t>facebook.com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.",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	"type": 1,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	"TTL": 77,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	"data": "</a:t>
            </a:r>
            <a:r>
              <a:rPr lang="en">
                <a:solidFill>
                  <a:srgbClr val="3D85C6"/>
                </a:solidFill>
                <a:latin typeface="Inconsolata"/>
                <a:ea typeface="Inconsolata"/>
                <a:cs typeface="Inconsolata"/>
                <a:sym typeface="Inconsolata"/>
              </a:rPr>
              <a:t>31.13.70.36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"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	}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]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504" name="Google Shape;50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800" y="874225"/>
            <a:ext cx="3275675" cy="405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74"/>
          <p:cNvCxnSpPr/>
          <p:nvPr/>
        </p:nvCxnSpPr>
        <p:spPr>
          <a:xfrm>
            <a:off x="2407375" y="705700"/>
            <a:ext cx="4354200" cy="9108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74"/>
          <p:cNvCxnSpPr/>
          <p:nvPr/>
        </p:nvCxnSpPr>
        <p:spPr>
          <a:xfrm>
            <a:off x="3243200" y="4206650"/>
            <a:ext cx="3338400" cy="197700"/>
          </a:xfrm>
          <a:prstGeom prst="straightConnector1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SNI</a:t>
            </a:r>
            <a:endParaRPr/>
          </a:p>
        </p:txBody>
      </p:sp>
      <p:sp>
        <p:nvSpPr>
          <p:cNvPr id="512" name="Google Shape;512;p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The TLS Server Name Indication (SNI) extension, originally standardized back in 2003, lets servers host multiple TLS-enabled websites on the same set of IP addresses, by requiring clients to specify which site they want to connect to during the initial TLS handshake.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513" name="Google Shape;51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100" y="912125"/>
            <a:ext cx="5719499" cy="3684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SNI</a:t>
            </a:r>
            <a:endParaRPr/>
          </a:p>
        </p:txBody>
      </p:sp>
      <p:sp>
        <p:nvSpPr>
          <p:cNvPr id="519" name="Google Shape;519;p76"/>
          <p:cNvSpPr txBox="1"/>
          <p:nvPr>
            <p:ph idx="1" type="body"/>
          </p:nvPr>
        </p:nvSpPr>
        <p:spPr>
          <a:xfrm>
            <a:off x="311700" y="1389600"/>
            <a:ext cx="3019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TLS </a:t>
            </a:r>
            <a:r>
              <a:rPr lang="en" sz="1100">
                <a:solidFill>
                  <a:srgbClr val="38761D"/>
                </a:solidFill>
              </a:rPr>
              <a:t>Encrypted</a:t>
            </a:r>
            <a:r>
              <a:rPr lang="en" sz="1100">
                <a:solidFill>
                  <a:srgbClr val="990000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Server Name Indication (ESNI) extension, is currently an </a:t>
            </a:r>
            <a:r>
              <a:rPr lang="en" sz="1100">
                <a:solidFill>
                  <a:schemeClr val="dk1"/>
                </a:solidFill>
              </a:rPr>
              <a:t>experimental</a:t>
            </a:r>
            <a:r>
              <a:rPr lang="en" sz="1100">
                <a:solidFill>
                  <a:schemeClr val="dk1"/>
                </a:solidFill>
              </a:rPr>
              <a:t> protocol proposed on July 08, 2019.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Public key is published on a DNS Record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Server holds private key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Client sends SNI encrypted with public key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520" name="Google Shape;5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100" y="912125"/>
            <a:ext cx="5719499" cy="368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898" y="912130"/>
            <a:ext cx="5719499" cy="3846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50" y="1036638"/>
            <a:ext cx="75438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" y="227475"/>
            <a:ext cx="476145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875" y="1586550"/>
            <a:ext cx="3765900" cy="35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8"/>
          <p:cNvSpPr txBox="1"/>
          <p:nvPr/>
        </p:nvSpPr>
        <p:spPr>
          <a:xfrm>
            <a:off x="3203125" y="340350"/>
            <a:ext cx="214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 SNI</a:t>
            </a:r>
            <a:endParaRPr/>
          </a:p>
        </p:txBody>
      </p:sp>
      <p:sp>
        <p:nvSpPr>
          <p:cNvPr id="536" name="Google Shape;536;p78"/>
          <p:cNvSpPr txBox="1"/>
          <p:nvPr/>
        </p:nvSpPr>
        <p:spPr>
          <a:xfrm>
            <a:off x="6688800" y="810725"/>
            <a:ext cx="214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Encrypted</a:t>
            </a:r>
            <a:r>
              <a:rPr lang="en"/>
              <a:t> SNI</a:t>
            </a:r>
            <a:endParaRPr/>
          </a:p>
        </p:txBody>
      </p:sp>
      <p:cxnSp>
        <p:nvCxnSpPr>
          <p:cNvPr id="537" name="Google Shape;537;p78"/>
          <p:cNvCxnSpPr/>
          <p:nvPr/>
        </p:nvCxnSpPr>
        <p:spPr>
          <a:xfrm flipH="1">
            <a:off x="2197225" y="645625"/>
            <a:ext cx="1086000" cy="375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78"/>
          <p:cNvCxnSpPr/>
          <p:nvPr/>
        </p:nvCxnSpPr>
        <p:spPr>
          <a:xfrm flipH="1">
            <a:off x="6571425" y="1146125"/>
            <a:ext cx="665700" cy="435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78"/>
          <p:cNvCxnSpPr/>
          <p:nvPr/>
        </p:nvCxnSpPr>
        <p:spPr>
          <a:xfrm flipH="1" rot="10800000">
            <a:off x="1721700" y="1711600"/>
            <a:ext cx="1101000" cy="5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9"/>
          <p:cNvSpPr txBox="1"/>
          <p:nvPr>
            <p:ph type="title"/>
          </p:nvPr>
        </p:nvSpPr>
        <p:spPr>
          <a:xfrm>
            <a:off x="311700" y="555600"/>
            <a:ext cx="725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Blocking Blocking Methods</a:t>
            </a:r>
            <a:endParaRPr/>
          </a:p>
        </p:txBody>
      </p:sp>
      <p:sp>
        <p:nvSpPr>
          <p:cNvPr id="545" name="Google Shape;545;p79"/>
          <p:cNvSpPr txBox="1"/>
          <p:nvPr>
            <p:ph idx="1" type="body"/>
          </p:nvPr>
        </p:nvSpPr>
        <p:spPr>
          <a:xfrm>
            <a:off x="311700" y="1389600"/>
            <a:ext cx="7303500" cy="3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Send RST Packet (TCP reset attack)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rgbClr val="666666"/>
                </a:solidFill>
                <a:latin typeface="Inconsolata"/>
                <a:ea typeface="Inconsolata"/>
                <a:cs typeface="Inconsolata"/>
                <a:sym typeface="Inconsolata"/>
              </a:rPr>
              <a:t>iptables-A INPUT -p tcp --tcp-flags RST RST -j DROP</a:t>
            </a:r>
            <a:endParaRPr sz="1800">
              <a:solidFill>
                <a:srgbClr val="666666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Poison DNS (redirect elsewhere)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 sz="1800">
                <a:solidFill>
                  <a:srgbClr val="666666"/>
                </a:solidFill>
              </a:rPr>
              <a:t>Mitigate with ESNI + DNS Over HTTPS</a:t>
            </a:r>
            <a:endParaRPr sz="1800">
              <a:solidFill>
                <a:srgbClr val="666666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Drop Packet Completely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 sz="1800">
                <a:solidFill>
                  <a:srgbClr val="666666"/>
                </a:solidFill>
              </a:rPr>
              <a:t>Try to avoid detection with other techniques</a:t>
            </a:r>
            <a:endParaRPr sz="1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0"/>
          <p:cNvSpPr txBox="1"/>
          <p:nvPr>
            <p:ph type="title"/>
          </p:nvPr>
        </p:nvSpPr>
        <p:spPr>
          <a:xfrm>
            <a:off x="311700" y="555600"/>
            <a:ext cx="725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Obfuscate Traffic</a:t>
            </a:r>
            <a:endParaRPr/>
          </a:p>
        </p:txBody>
      </p:sp>
      <p:sp>
        <p:nvSpPr>
          <p:cNvPr id="551" name="Google Shape;551;p80"/>
          <p:cNvSpPr txBox="1"/>
          <p:nvPr>
            <p:ph idx="1" type="body"/>
          </p:nvPr>
        </p:nvSpPr>
        <p:spPr>
          <a:xfrm>
            <a:off x="346750" y="1389600"/>
            <a:ext cx="8565000" cy="3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obfsproxy, ShadowVPN, SoftEther, goho, shadowsocks, SIP003, stunnel, </a:t>
            </a:r>
            <a:r>
              <a:rPr lang="en" sz="1800">
                <a:solidFill>
                  <a:srgbClr val="38761D"/>
                </a:solidFill>
              </a:rPr>
              <a:t>V2Ray</a:t>
            </a:r>
            <a:endParaRPr sz="18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80"/>
          <p:cNvSpPr txBox="1"/>
          <p:nvPr/>
        </p:nvSpPr>
        <p:spPr>
          <a:xfrm>
            <a:off x="2152750" y="2426250"/>
            <a:ext cx="47334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{browser}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                &lt;--(socks)--&gt;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{V2Ray client inbound  &lt;-&gt;  V2Ray client outbound}</a:t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&lt;--(VMess)--&gt;</a:t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{V2Ray server inbound  &lt;-&gt;  V2Ray server outbound}</a:t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&lt;--(freedom)--&gt;</a:t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{Target site}</a:t>
            </a:r>
            <a:endParaRPr>
              <a:solidFill>
                <a:srgbClr val="38761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900" y="110325"/>
            <a:ext cx="73561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1"/>
          <p:cNvSpPr txBox="1"/>
          <p:nvPr/>
        </p:nvSpPr>
        <p:spPr>
          <a:xfrm>
            <a:off x="532900" y="147250"/>
            <a:ext cx="13044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VMESS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Protocol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555600"/>
            <a:ext cx="8030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Bypass paywalls for news sites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389600"/>
            <a:ext cx="8511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381100" y="1260400"/>
            <a:ext cx="8152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</a:t>
            </a:r>
            <a:r>
              <a:rPr lang="en">
                <a:solidFill>
                  <a:srgbClr val="6AA84F"/>
                </a:solidFill>
              </a:rPr>
              <a:t>outline.com</a:t>
            </a:r>
            <a:r>
              <a:rPr lang="en"/>
              <a:t>/https://</a:t>
            </a:r>
            <a:r>
              <a:rPr lang="en">
                <a:solidFill>
                  <a:srgbClr val="CC0000"/>
                </a:solidFill>
              </a:rPr>
              <a:t>www.ft.com</a:t>
            </a:r>
            <a:r>
              <a:rPr lang="en"/>
              <a:t>/content/30fc84da-f781-11e9-a79c-bc9acae3b654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50" y="1864550"/>
            <a:ext cx="6402665" cy="29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450" y="3062613"/>
            <a:ext cx="91440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2"/>
          <p:cNvSpPr txBox="1"/>
          <p:nvPr>
            <p:ph type="ctrTitle"/>
          </p:nvPr>
        </p:nvSpPr>
        <p:spPr>
          <a:xfrm>
            <a:off x="311700" y="1821350"/>
            <a:ext cx="8520600" cy="12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Fronting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25" y="152400"/>
            <a:ext cx="73588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4"/>
          <p:cNvSpPr txBox="1"/>
          <p:nvPr/>
        </p:nvSpPr>
        <p:spPr>
          <a:xfrm>
            <a:off x="0" y="0"/>
            <a:ext cx="70263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k</a:t>
            </a:r>
            <a:r>
              <a:rPr lang="en">
                <a:solidFill>
                  <a:srgbClr val="6AA84F"/>
                </a:solidFill>
                <a:latin typeface="Inconsolata"/>
                <a:ea typeface="Inconsolata"/>
                <a:cs typeface="Inconsolata"/>
                <a:sym typeface="Inconsolata"/>
              </a:rPr>
              <a:t>@X1 ~ $</a:t>
            </a:r>
            <a:r>
              <a:rPr lang="en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curl -v </a:t>
            </a:r>
            <a:r>
              <a:rPr lang="en">
                <a:solidFill>
                  <a:srgbClr val="990000"/>
                </a:solidFill>
                <a:latin typeface="Inconsolata"/>
                <a:ea typeface="Inconsolata"/>
                <a:cs typeface="Inconsolata"/>
                <a:sym typeface="Inconsolata"/>
              </a:rPr>
              <a:t>-H "Host: projectpull.org"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https://bing.com</a:t>
            </a:r>
            <a:endParaRPr>
              <a:solidFill>
                <a:srgbClr val="38761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 Rebuilt URL to: https://bing.com/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   Trying 13.107.21.200...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 TCP_NODELAY set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* Connected to bing.com (13.107.21.200) port 443 (#0)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-&lt;SNIP&gt;-</a:t>
            </a:r>
            <a:endParaRPr>
              <a:solidFill>
                <a:schemeClr val="accen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* SSL connection using TLSv1.2 / ECDHE-RSA-AES128-GCM-SHA256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* ALPN, server accepted to use h2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* Server certificate: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*  </a:t>
            </a:r>
            <a:r>
              <a:rPr lang="en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subject: CN=www.bing.com</a:t>
            </a:r>
            <a:endParaRPr>
              <a:solidFill>
                <a:srgbClr val="38761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*  start date: Jul 20 17:47:08 2017 GMT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*  expire date: Jul 10 17:47:08 2019 GMT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*  </a:t>
            </a:r>
            <a:r>
              <a:rPr lang="en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subjectAltName: host "bing.com" matched cert's "bing.com"</a:t>
            </a:r>
            <a:endParaRPr>
              <a:solidFill>
                <a:srgbClr val="38761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*  issuer: C=US; ST=Washington; L=Redmond; O=Microsoft Corporation;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-&lt;SNIP&gt;- </a:t>
            </a:r>
            <a:endParaRPr>
              <a:solidFill>
                <a:schemeClr val="accen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&gt; GET / HTTP/2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&gt; Host: </a:t>
            </a:r>
            <a:r>
              <a:rPr lang="en">
                <a:solidFill>
                  <a:srgbClr val="38761D"/>
                </a:solidFill>
                <a:latin typeface="Inconsolata"/>
                <a:ea typeface="Inconsolata"/>
                <a:cs typeface="Inconsolata"/>
                <a:sym typeface="Inconsolata"/>
              </a:rPr>
              <a:t>projectpull.org</a:t>
            </a:r>
            <a:endParaRPr>
              <a:solidFill>
                <a:srgbClr val="38761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&gt; User-Agent: curl/7.58.0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&gt; Accept: */*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Inconsolata"/>
                <a:ea typeface="Inconsolata"/>
                <a:cs typeface="Inconsolata"/>
                <a:sym typeface="Inconsolata"/>
              </a:rPr>
              <a:t>-&lt;SNIP&gt;-</a:t>
            </a:r>
            <a:endParaRPr>
              <a:solidFill>
                <a:schemeClr val="accen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* Connection #0 to host bing.com left intact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 &lt;h2&gt;Our services aren't available right now&lt;/h2&gt;&lt;p&gt;We're working to restore all services as soon as possible. Please check back soon.&lt;/p&gt;0OPdbXAAAAACPvltTXmg8T6Ynwb1og0T8TE9OMDRFREdFMDQyMABFZGdl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12" y="56100"/>
            <a:ext cx="6156776" cy="30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575" y="2926818"/>
            <a:ext cx="7315199" cy="233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60386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6"/>
          <p:cNvSpPr/>
          <p:nvPr/>
        </p:nvSpPr>
        <p:spPr>
          <a:xfrm>
            <a:off x="5630850" y="1374400"/>
            <a:ext cx="876600" cy="37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75" y="1528800"/>
            <a:ext cx="7636849" cy="36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7"/>
          <p:cNvSpPr txBox="1"/>
          <p:nvPr/>
        </p:nvSpPr>
        <p:spPr>
          <a:xfrm>
            <a:off x="659150" y="2942950"/>
            <a:ext cx="78048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https://digi.ninja/blog/domain_fronting.php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https://vincentyiu.com/red-team/domain-fronting/domain-fronting-who-am-i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https://www.peew.pw/blog/2018/2/22/how-i-identified-93k-domain-frontable-cloudfront-domains</a:t>
            </a:r>
            <a:endParaRPr/>
          </a:p>
        </p:txBody>
      </p:sp>
      <p:sp>
        <p:nvSpPr>
          <p:cNvPr id="596" name="Google Shape;596;p87"/>
          <p:cNvSpPr txBox="1"/>
          <p:nvPr>
            <p:ph idx="4294967295" type="ctrTitle"/>
          </p:nvPr>
        </p:nvSpPr>
        <p:spPr>
          <a:xfrm>
            <a:off x="1328500" y="1646050"/>
            <a:ext cx="85206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Resources on </a:t>
            </a:r>
            <a:r>
              <a:rPr lang="en"/>
              <a:t>Domain Fronting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8"/>
          <p:cNvSpPr txBox="1"/>
          <p:nvPr/>
        </p:nvSpPr>
        <p:spPr>
          <a:xfrm>
            <a:off x="2742950" y="2342125"/>
            <a:ext cx="48678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kevin@deoxy.net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555600"/>
            <a:ext cx="6865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Bypass paywalls for news sites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389600"/>
            <a:ext cx="8511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381100" y="1260400"/>
            <a:ext cx="8152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</a:t>
            </a:r>
            <a:r>
              <a:rPr lang="en">
                <a:solidFill>
                  <a:srgbClr val="6AA84F"/>
                </a:solidFill>
              </a:rPr>
              <a:t>outline.com</a:t>
            </a:r>
            <a:r>
              <a:rPr lang="en"/>
              <a:t>/</a:t>
            </a:r>
            <a:r>
              <a:rPr lang="en"/>
              <a:t>https://</a:t>
            </a:r>
            <a:r>
              <a:rPr lang="en">
                <a:solidFill>
                  <a:srgbClr val="CC0000"/>
                </a:solidFill>
              </a:rPr>
              <a:t>on.ft.com/31U5YGR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50" y="1689700"/>
            <a:ext cx="6992759" cy="29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300" y="2608175"/>
            <a:ext cx="5571924" cy="221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0"/>
          <p:cNvCxnSpPr/>
          <p:nvPr/>
        </p:nvCxnSpPr>
        <p:spPr>
          <a:xfrm flipH="1">
            <a:off x="1114525" y="2258475"/>
            <a:ext cx="320700" cy="1216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0"/>
          <p:cNvCxnSpPr/>
          <p:nvPr/>
        </p:nvCxnSpPr>
        <p:spPr>
          <a:xfrm flipH="1" rot="10800000">
            <a:off x="2163775" y="2841225"/>
            <a:ext cx="3832200" cy="786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555600"/>
            <a:ext cx="6865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Google Translate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389600"/>
            <a:ext cx="85110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381100" y="1260400"/>
            <a:ext cx="8152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</a:t>
            </a:r>
            <a:r>
              <a:rPr lang="en">
                <a:solidFill>
                  <a:srgbClr val="6AA84F"/>
                </a:solidFill>
              </a:rPr>
              <a:t>translate.google.com</a:t>
            </a:r>
            <a:r>
              <a:rPr lang="en"/>
              <a:t>/translate?hl=&amp;sl=auto&amp;tl=vi&amp;u=https%3A%2F%2F</a:t>
            </a:r>
            <a:r>
              <a:rPr lang="en">
                <a:solidFill>
                  <a:srgbClr val="CC0000"/>
                </a:solidFill>
              </a:rPr>
              <a:t>www.bloomberg.com</a:t>
            </a:r>
            <a:r>
              <a:rPr lang="en"/>
              <a:t>%2Fnews%2Farticles%2F2019-10-25%2Fpg-e-warns-of-biggest-blackout-ever-as-windstorm-approaches%3Fsrnd%3Dpremium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00" y="2074575"/>
            <a:ext cx="6110808" cy="29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425" y="2074575"/>
            <a:ext cx="5226734" cy="290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